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6" r:id="rId8"/>
    <p:sldId id="271" r:id="rId9"/>
    <p:sldId id="268" r:id="rId10"/>
    <p:sldId id="269" r:id="rId11"/>
    <p:sldId id="270" r:id="rId12"/>
    <p:sldId id="262" r:id="rId13"/>
    <p:sldId id="264" r:id="rId14"/>
    <p:sldId id="261" r:id="rId15"/>
    <p:sldId id="26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7310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3978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90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3543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1188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89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6465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3679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233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435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8716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7595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529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831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51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966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9747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A641080-0691-4E54-9FB4-373C48ABCBCD}" type="datetimeFigureOut">
              <a:rPr lang="fr-FR" smtClean="0"/>
              <a:t>02/06/2022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FA7C8-788F-428D-A8F9-760BBE21C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8127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lms.fun-mooc.fr/courses/course-v1:MinesTelecom+04012+session07/inf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jordan.ulmer.free.fr/Documents/Certifications/attestation-suivi-cours-IPv6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330689-E303-B50F-56B9-6B64AE020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3784" y="849757"/>
            <a:ext cx="6751788" cy="2915828"/>
          </a:xfrm>
        </p:spPr>
        <p:txBody>
          <a:bodyPr/>
          <a:lstStyle/>
          <a:p>
            <a:pPr algn="ctr"/>
            <a:r>
              <a:rPr lang="fr-FR" sz="8800" u="sng" dirty="0"/>
              <a:t>Epreuve EF3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CCEBFBE-EDCC-F879-9809-2AB7463D8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8880" y="5084064"/>
            <a:ext cx="8045373" cy="924179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fr-FR" dirty="0"/>
              <a:t>Option Certification Complémentaire</a:t>
            </a:r>
          </a:p>
          <a:p>
            <a:pPr algn="ctr"/>
            <a:r>
              <a:rPr lang="fr-FR" dirty="0"/>
              <a:t>Lycée </a:t>
            </a:r>
            <a:r>
              <a:rPr lang="fr-FR" dirty="0" err="1"/>
              <a:t>rené</a:t>
            </a:r>
            <a:r>
              <a:rPr lang="fr-FR" dirty="0"/>
              <a:t> </a:t>
            </a:r>
            <a:r>
              <a:rPr lang="fr-FR" dirty="0" err="1"/>
              <a:t>cassin</a:t>
            </a:r>
            <a:endParaRPr lang="fr-FR" dirty="0"/>
          </a:p>
          <a:p>
            <a:pPr algn="ctr"/>
            <a:r>
              <a:rPr lang="fr-FR" dirty="0"/>
              <a:t>BTS SIO Session 2022</a:t>
            </a:r>
          </a:p>
        </p:txBody>
      </p:sp>
    </p:spTree>
    <p:extLst>
      <p:ext uri="{BB962C8B-B14F-4D97-AF65-F5344CB8AC3E}">
        <p14:creationId xmlns:p14="http://schemas.microsoft.com/office/powerpoint/2010/main" val="162036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5191C7-C406-0E15-836C-4AAB77273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u="sng" dirty="0">
                <a:solidFill>
                  <a:schemeClr val="tx1"/>
                </a:solidFill>
              </a:rPr>
              <a:t>Sommaire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96D704-2B54-6600-9207-54CF68860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052918"/>
            <a:ext cx="9135453" cy="4195481"/>
          </a:xfrm>
        </p:spPr>
        <p:txBody>
          <a:bodyPr/>
          <a:lstStyle/>
          <a:p>
            <a:pPr marL="0" indent="0" algn="just">
              <a:buNone/>
            </a:pPr>
            <a:r>
              <a:rPr lang="fr-FR" dirty="0"/>
              <a:t>1) </a:t>
            </a:r>
            <a:r>
              <a:rPr lang="fr-FR" sz="2000" dirty="0"/>
              <a:t>Analyse de ma formation et de mes compétences </a:t>
            </a:r>
          </a:p>
          <a:p>
            <a:pPr marL="0" indent="0" algn="just">
              <a:buNone/>
            </a:pPr>
            <a:r>
              <a:rPr lang="fr-FR" dirty="0"/>
              <a:t>2) Mes besoins en formations complémentaires </a:t>
            </a:r>
          </a:p>
          <a:p>
            <a:pPr marL="0" indent="0" algn="just">
              <a:buNone/>
            </a:pPr>
            <a:r>
              <a:rPr lang="fr-FR" dirty="0"/>
              <a:t>3) Recherche des certifications</a:t>
            </a:r>
            <a:endParaRPr lang="fr-FR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fr-FR" dirty="0">
                <a:solidFill>
                  <a:schemeClr val="tx1"/>
                </a:solidFill>
              </a:rPr>
              <a:t>4) Certification Retenue </a:t>
            </a:r>
          </a:p>
          <a:p>
            <a:pPr marL="0" indent="0" algn="just">
              <a:buNone/>
            </a:pPr>
            <a:r>
              <a:rPr lang="fr-FR" dirty="0">
                <a:solidFill>
                  <a:schemeClr val="tx1"/>
                </a:solidFill>
              </a:rPr>
              <a:t>5) Résultat de la certification</a:t>
            </a:r>
          </a:p>
        </p:txBody>
      </p:sp>
    </p:spTree>
    <p:extLst>
      <p:ext uri="{BB962C8B-B14F-4D97-AF65-F5344CB8AC3E}">
        <p14:creationId xmlns:p14="http://schemas.microsoft.com/office/powerpoint/2010/main" val="3149515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C5B405-0785-299B-6017-F05F0EE49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1) </a:t>
            </a:r>
            <a:r>
              <a:rPr lang="fr-FR" sz="4400" dirty="0"/>
              <a:t>Analyse de ma formation et de mes compétences </a:t>
            </a:r>
            <a:br>
              <a:rPr lang="fr-FR" sz="4400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C4C2AA-9CFE-B14F-CF76-98F284F84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988910"/>
            <a:ext cx="8946541" cy="4195481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fr-FR" dirty="0"/>
              <a:t>Compétences acquises pendant ma formation :</a:t>
            </a:r>
          </a:p>
          <a:p>
            <a:pPr marL="0" indent="0" algn="just">
              <a:buNone/>
            </a:pPr>
            <a:endParaRPr lang="fr-FR" dirty="0"/>
          </a:p>
          <a:p>
            <a:pPr marL="0" indent="0" algn="just">
              <a:buNone/>
            </a:pPr>
            <a:r>
              <a:rPr lang="fr-FR" dirty="0"/>
              <a:t>Installation des systèmes (Windows ou Linux),</a:t>
            </a:r>
          </a:p>
          <a:p>
            <a:pPr marL="0" indent="0" algn="just">
              <a:buNone/>
            </a:pPr>
            <a:r>
              <a:rPr lang="fr-FR" dirty="0"/>
              <a:t>Déploiement et sa configuration d’un service,</a:t>
            </a:r>
          </a:p>
          <a:p>
            <a:pPr marL="0" indent="0" algn="just">
              <a:buNone/>
            </a:pPr>
            <a:r>
              <a:rPr lang="fr-FR" dirty="0"/>
              <a:t>Planifications des tâches,</a:t>
            </a:r>
          </a:p>
          <a:p>
            <a:pPr marL="0" indent="0" algn="just">
              <a:buNone/>
            </a:pPr>
            <a:r>
              <a:rPr lang="fr-FR" dirty="0"/>
              <a:t>Travail en collaboration,</a:t>
            </a:r>
          </a:p>
          <a:p>
            <a:pPr marL="0" indent="0" algn="just">
              <a:buNone/>
            </a:pPr>
            <a:r>
              <a:rPr lang="fr-FR" dirty="0"/>
              <a:t>Utilisations d’outil (Nmap, nslookup, …),</a:t>
            </a:r>
          </a:p>
          <a:p>
            <a:pPr marL="0" indent="0" algn="just">
              <a:buNone/>
            </a:pPr>
            <a:r>
              <a:rPr lang="fr-FR" dirty="0"/>
              <a:t>Elaboration de rapport écrit (Incident, de test et à destination des utilisateurs),</a:t>
            </a:r>
          </a:p>
          <a:p>
            <a:pPr marL="0" indent="0" algn="just">
              <a:buNone/>
            </a:pPr>
            <a:r>
              <a:rPr lang="fr-FR" dirty="0"/>
              <a:t>Plan d’adressage, </a:t>
            </a:r>
          </a:p>
          <a:p>
            <a:pPr marL="0" indent="0" algn="just">
              <a:buNone/>
            </a:pPr>
            <a:r>
              <a:rPr lang="fr-FR" dirty="0"/>
              <a:t>Tableau de routage et de filtrage,</a:t>
            </a:r>
          </a:p>
          <a:p>
            <a:pPr marL="0" indent="0" algn="just">
              <a:buNone/>
            </a:pPr>
            <a:r>
              <a:rPr lang="fr-FR" dirty="0"/>
              <a:t>Utilisation d’un pare-feu,</a:t>
            </a:r>
          </a:p>
          <a:p>
            <a:pPr marL="0" indent="0" algn="just">
              <a:buNone/>
            </a:pPr>
            <a:r>
              <a:rPr lang="fr-FR" dirty="0"/>
              <a:t>Création de VLAN,</a:t>
            </a:r>
          </a:p>
          <a:p>
            <a:pPr marL="0" indent="0" algn="just">
              <a:buNone/>
            </a:pPr>
            <a:endParaRPr lang="fr-FR" dirty="0"/>
          </a:p>
          <a:p>
            <a:pPr marL="0" indent="0" algn="just">
              <a:buNone/>
            </a:pPr>
            <a:endParaRPr lang="fr-FR" dirty="0"/>
          </a:p>
          <a:p>
            <a:pPr marL="0" indent="0" algn="just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3487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F26FA4-3CB2-E19C-90B7-81C779DC7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2) Mes besoins en formations complémentaires 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EF6414-1439-E8F8-0C09-6F168D9E7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Avoir plus de connaissance en IPv6 car l’IPv4 devient problématique car plus assez d’adresses disponibles,</a:t>
            </a:r>
          </a:p>
          <a:p>
            <a:pPr marL="0" indent="0">
              <a:buNone/>
            </a:pPr>
            <a:r>
              <a:rPr lang="fr-FR" dirty="0"/>
              <a:t>Avoir des certifications </a:t>
            </a:r>
            <a:r>
              <a:rPr lang="fr-FR" dirty="0" err="1"/>
              <a:t>constructueurs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9667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94E492-9894-17A7-6FD5-5C879E872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3) Recherche des certifications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AAC572-51FB-BC0F-7D24-63BE49CC9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fr-FR" dirty="0"/>
              <a:t>Voici ma recherche des certifications :</a:t>
            </a:r>
          </a:p>
          <a:p>
            <a:pPr marL="0" indent="0" algn="just">
              <a:buNone/>
            </a:pPr>
            <a:endParaRPr lang="fr-FR" dirty="0"/>
          </a:p>
          <a:p>
            <a:pPr algn="just">
              <a:buFontTx/>
              <a:buChar char="-"/>
            </a:pPr>
            <a:r>
              <a:rPr lang="fr-FR" dirty="0"/>
              <a:t>STORMSHIELD CSNA,</a:t>
            </a:r>
          </a:p>
          <a:p>
            <a:pPr algn="just">
              <a:buFontTx/>
              <a:buChar char="-"/>
            </a:pPr>
            <a:r>
              <a:rPr lang="fr-FR" dirty="0"/>
              <a:t>CISCO CCNA,</a:t>
            </a:r>
          </a:p>
          <a:p>
            <a:pPr algn="just">
              <a:buFontTx/>
              <a:buChar char="-"/>
            </a:pPr>
            <a:r>
              <a:rPr lang="fr-FR" dirty="0" err="1"/>
              <a:t>SecNumacadémie</a:t>
            </a:r>
            <a:r>
              <a:rPr lang="fr-FR" dirty="0"/>
              <a:t>,</a:t>
            </a:r>
          </a:p>
          <a:p>
            <a:pPr algn="just">
              <a:buFontTx/>
              <a:buChar char="-"/>
            </a:pPr>
            <a:r>
              <a:rPr lang="fr-FR" dirty="0"/>
              <a:t>RGPD,</a:t>
            </a:r>
          </a:p>
          <a:p>
            <a:pPr algn="just">
              <a:buFontTx/>
              <a:buChar char="-"/>
            </a:pPr>
            <a:r>
              <a:rPr lang="fr-FR" dirty="0"/>
              <a:t>PIX,</a:t>
            </a:r>
          </a:p>
          <a:p>
            <a:pPr algn="just">
              <a:buFontTx/>
              <a:buChar char="-"/>
            </a:pPr>
            <a:r>
              <a:rPr lang="fr-FR" dirty="0"/>
              <a:t>FUN MOOC,</a:t>
            </a:r>
          </a:p>
        </p:txBody>
      </p:sp>
    </p:spTree>
    <p:extLst>
      <p:ext uri="{BB962C8B-B14F-4D97-AF65-F5344CB8AC3E}">
        <p14:creationId xmlns:p14="http://schemas.microsoft.com/office/powerpoint/2010/main" val="2048493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9460FF-F5EF-66EA-964A-B3DA701E4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STORMSHIELD CSNA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7CF985-4C55-5A0F-A2CD-F34D7C462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398" y="1412838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fr-FR" dirty="0" err="1"/>
              <a:t>Certified</a:t>
            </a:r>
            <a:r>
              <a:rPr lang="fr-FR" dirty="0"/>
              <a:t> Stormshield Network </a:t>
            </a:r>
            <a:r>
              <a:rPr lang="fr-FR" dirty="0" err="1"/>
              <a:t>Administrator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Durée : 3 ans (renouvelable)</a:t>
            </a:r>
          </a:p>
          <a:p>
            <a:pPr marL="0" indent="0">
              <a:buNone/>
            </a:pPr>
            <a:r>
              <a:rPr lang="fr-FR" dirty="0"/>
              <a:t>Prix : 2 250 € HT pour 21 heures de formation et deux passages de certification en ligne.</a:t>
            </a:r>
          </a:p>
          <a:p>
            <a:pPr marL="0" indent="0">
              <a:buNone/>
            </a:pPr>
            <a:r>
              <a:rPr lang="fr-FR" dirty="0"/>
              <a:t>70 Questions pour une durée de 1h30</a:t>
            </a:r>
          </a:p>
        </p:txBody>
      </p:sp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5E868B2E-EC7A-F6A4-6D17-D6ECD496C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902" y="1302302"/>
            <a:ext cx="21717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99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2AB9D6-B0CA-5790-103C-867950FA2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CISCO CCNA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1B533A-E1C6-896B-820C-B7F619716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200" y="1476846"/>
            <a:ext cx="8946541" cy="469313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dirty="0"/>
              <a:t>Cisco </a:t>
            </a:r>
            <a:r>
              <a:rPr lang="fr-FR" dirty="0" err="1"/>
              <a:t>Certified</a:t>
            </a:r>
            <a:r>
              <a:rPr lang="fr-FR" dirty="0"/>
              <a:t> Network Associate</a:t>
            </a:r>
          </a:p>
          <a:p>
            <a:pPr marL="0" indent="0">
              <a:buNone/>
            </a:pPr>
            <a:r>
              <a:rPr lang="fr-FR" dirty="0"/>
              <a:t>Validité : 3 ans (il faut renouveler à la fin de la période de validité)</a:t>
            </a:r>
          </a:p>
          <a:p>
            <a:pPr marL="0" indent="0">
              <a:buNone/>
            </a:pPr>
            <a:r>
              <a:rPr lang="fr-FR" dirty="0"/>
              <a:t>Durée : 2h + 30 min (pour les non anglophones),100 Questions</a:t>
            </a:r>
          </a:p>
          <a:p>
            <a:pPr marL="0" indent="0">
              <a:buNone/>
            </a:pPr>
            <a:r>
              <a:rPr lang="fr-FR" dirty="0"/>
              <a:t>Prix : 300 Euros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Thèmes abordés :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Conception de réseaux locaux et étendus (y compris le modèle OSI).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Adressage IP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Routeurs et protocoles de routage (y compris OSPF, EIGRP et RIP).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VLAN (réseau local virtuel) et WLAN (réseau local sans fil).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Sécurité et gestion du réseau.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Fonctions de base du système d'exploitation utilisé dans les routeurs Cisco (Cisco </a:t>
            </a:r>
            <a:r>
              <a:rPr lang="fr-FR" dirty="0" err="1"/>
              <a:t>Internetwork</a:t>
            </a:r>
            <a:r>
              <a:rPr lang="fr-FR" dirty="0"/>
              <a:t> OS).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653F32-54B2-8927-37C6-22C0F62B8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896" y="1295400"/>
            <a:ext cx="3759876" cy="241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06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9460FF-F5EF-66EA-964A-B3DA701E4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SecNumacadémie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7CF985-4C55-5A0F-A2CD-F34D7C462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456" y="1934046"/>
            <a:ext cx="8946541" cy="4471236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MOOC créer par l’ANSSI</a:t>
            </a:r>
          </a:p>
          <a:p>
            <a:pPr marL="0" indent="0">
              <a:buNone/>
            </a:pPr>
            <a:r>
              <a:rPr lang="fr-FR" dirty="0"/>
              <a:t>Durée : variable</a:t>
            </a:r>
          </a:p>
          <a:p>
            <a:pPr marL="0" indent="0">
              <a:buNone/>
            </a:pPr>
            <a:r>
              <a:rPr lang="fr-FR" dirty="0"/>
              <a:t>Prix : Gratuit</a:t>
            </a:r>
          </a:p>
          <a:p>
            <a:pPr marL="0" indent="0">
              <a:buNone/>
            </a:pPr>
            <a:r>
              <a:rPr lang="fr-FR" dirty="0"/>
              <a:t>Attestation de suivi à la fin du MOOC</a:t>
            </a:r>
          </a:p>
          <a:p>
            <a:pPr marL="0" indent="0">
              <a:buNone/>
            </a:pPr>
            <a:r>
              <a:rPr lang="fr-FR" dirty="0"/>
              <a:t>Thèmes abordés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effectLst/>
                <a:latin typeface="Arial" panose="020B0604020202020204" pitchFamily="34" charset="0"/>
              </a:rPr>
              <a:t>PANORAMA DE LA SSI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effectLst/>
                <a:latin typeface="Arial" panose="020B0604020202020204" pitchFamily="34" charset="0"/>
              </a:rPr>
              <a:t>SÉCURITÉ DE L'AUTHENTIFICATION</a:t>
            </a:r>
            <a:endParaRPr lang="fr-FR" dirty="0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effectLst/>
                <a:latin typeface="Arial" panose="020B0604020202020204" pitchFamily="34" charset="0"/>
              </a:rPr>
              <a:t>SÉCURITÉ SUR INTERNET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effectLst/>
                <a:latin typeface="Arial" panose="020B0604020202020204" pitchFamily="34" charset="0"/>
              </a:rPr>
              <a:t>SÉCURITÉ DU POSTE DE TRAVAIL ET NOMADISME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7B1EC4C-6747-A760-B6D0-48563D19C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487" y="878957"/>
            <a:ext cx="3362325" cy="136207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88289B-11ED-432F-B56E-6CC4125DB3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220" y="2709614"/>
            <a:ext cx="4852391" cy="292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643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1E30A-D62D-5EDA-B953-A448F2528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RGPD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101738-532C-AE61-72C8-8217DF158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29" y="1705106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MOOC créer par la CNIL</a:t>
            </a:r>
          </a:p>
          <a:p>
            <a:pPr marL="0" indent="0">
              <a:buNone/>
            </a:pPr>
            <a:r>
              <a:rPr lang="fr-FR" dirty="0"/>
              <a:t>Durée : variable</a:t>
            </a:r>
          </a:p>
          <a:p>
            <a:pPr marL="0" indent="0">
              <a:buNone/>
            </a:pPr>
            <a:r>
              <a:rPr lang="fr-FR" dirty="0"/>
              <a:t>Prix : Gratuit</a:t>
            </a:r>
          </a:p>
          <a:p>
            <a:pPr marL="0" indent="0">
              <a:buNone/>
            </a:pPr>
            <a:r>
              <a:rPr lang="fr-FR" dirty="0"/>
              <a:t>Attestation de suivi à la fin du MOOC</a:t>
            </a:r>
          </a:p>
          <a:p>
            <a:pPr marL="0" indent="0">
              <a:buNone/>
            </a:pPr>
            <a:r>
              <a:rPr lang="fr-FR" dirty="0"/>
              <a:t>Thèmes abordés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effectLst/>
                <a:latin typeface="Arial" panose="020B0604020202020204" pitchFamily="34" charset="0"/>
              </a:rPr>
              <a:t>LE RGPD ET SES NOTIONS CLÉS</a:t>
            </a: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effectLst/>
                <a:latin typeface="Arial" panose="020B0604020202020204" pitchFamily="34" charset="0"/>
              </a:rPr>
              <a:t>LES PRINCIPES DE LA PROTECTION DES DONNÉES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effectLst/>
                <a:latin typeface="Arial" panose="020B0604020202020204" pitchFamily="34" charset="0"/>
              </a:rPr>
              <a:t>LES RESPONSABILITES DES ACTEURS</a:t>
            </a:r>
            <a:endParaRPr lang="fr-FR" dirty="0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effectLst/>
                <a:latin typeface="Arial" panose="020B0604020202020204" pitchFamily="34" charset="0"/>
              </a:rPr>
              <a:t>LE DPO ET LES OUTILS DE LA CONFORMITÉ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C3A5290-BDDF-F91F-325F-C6C5B8291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766" y="452718"/>
            <a:ext cx="2399328" cy="22816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E69395-27EA-40FE-B9E5-E941397B4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642" y="3049445"/>
            <a:ext cx="4824429" cy="228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525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74B674-7108-F9B0-346C-8B5A486F8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PIX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AB37EF-084A-C8EA-CE69-BA20DD303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fr-FR" dirty="0"/>
              <a:t>Questions variables</a:t>
            </a:r>
          </a:p>
          <a:p>
            <a:pPr marL="0" indent="0" algn="just">
              <a:buNone/>
            </a:pPr>
            <a:r>
              <a:rPr lang="fr-FR" dirty="0"/>
              <a:t>Valable : 3 ans</a:t>
            </a:r>
          </a:p>
          <a:p>
            <a:pPr marL="0" indent="0" algn="just">
              <a:buNone/>
            </a:pPr>
            <a:r>
              <a:rPr lang="fr-FR" dirty="0"/>
              <a:t>Durée : 1h45</a:t>
            </a:r>
          </a:p>
          <a:p>
            <a:pPr marL="0" indent="0" algn="just">
              <a:buNone/>
            </a:pPr>
            <a:r>
              <a:rPr lang="fr-FR" dirty="0"/>
              <a:t>Thèmes abordés 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dirty="0"/>
              <a:t>Information et données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dirty="0"/>
              <a:t>Communication et collaboration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dirty="0"/>
              <a:t>Création de contenu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dirty="0"/>
              <a:t>Protection et sécurité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dirty="0"/>
              <a:t>Environnement numérique</a:t>
            </a:r>
          </a:p>
          <a:p>
            <a:pPr marL="0" indent="0" algn="just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42D2796-6538-9607-DF1D-2CE076F34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524" y="108775"/>
            <a:ext cx="3707892" cy="208841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99C17B-77BC-4490-809A-ED551B732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338" y="2467992"/>
            <a:ext cx="6671074" cy="149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63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267D4E-E829-16EB-81D6-7F3464651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FUN MOOC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BC9D82B-3A95-0146-9CAC-1F27F55E7C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182" y="77348"/>
            <a:ext cx="3135743" cy="1853248"/>
          </a:xfr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0DC4CE6-A0D7-9CE1-1EB2-46487E5B150A}"/>
              </a:ext>
            </a:extLst>
          </p:cNvPr>
          <p:cNvSpPr txBox="1">
            <a:spLocks/>
          </p:cNvSpPr>
          <p:nvPr/>
        </p:nvSpPr>
        <p:spPr>
          <a:xfrm>
            <a:off x="113942" y="1555225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buFont typeface="Wingdings 3" charset="2"/>
              <a:buNone/>
            </a:pPr>
            <a:r>
              <a:rPr lang="fr-FR" dirty="0"/>
              <a:t>France université numérique</a:t>
            </a:r>
          </a:p>
          <a:p>
            <a:pPr marL="0" indent="0" algn="just">
              <a:buFont typeface="Wingdings 3" charset="2"/>
              <a:buNone/>
            </a:pPr>
            <a:r>
              <a:rPr lang="fr-FR" dirty="0"/>
              <a:t>Durée : variable</a:t>
            </a:r>
          </a:p>
          <a:p>
            <a:pPr marL="0" indent="0" algn="just">
              <a:buNone/>
            </a:pPr>
            <a:r>
              <a:rPr lang="fr-FR" dirty="0"/>
              <a:t>BASH</a:t>
            </a:r>
          </a:p>
          <a:p>
            <a:pPr marL="0" indent="0" algn="just">
              <a:buNone/>
            </a:pPr>
            <a:r>
              <a:rPr lang="fr-FR" dirty="0"/>
              <a:t>Attestation de suivi à la fin du MOOC</a:t>
            </a:r>
          </a:p>
          <a:p>
            <a:pPr marL="0" indent="0" algn="just">
              <a:buNone/>
            </a:pPr>
            <a:endParaRPr lang="fr-FR" dirty="0"/>
          </a:p>
          <a:p>
            <a:pPr marL="0" indent="0" algn="just">
              <a:buNone/>
            </a:pPr>
            <a:r>
              <a:rPr lang="fr-FR" dirty="0"/>
              <a:t> 5 Thèmes 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dirty="0"/>
              <a:t>Découvrez votre systèmes d’exploitation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dirty="0"/>
              <a:t>Interagissez avec le </a:t>
            </a:r>
            <a:r>
              <a:rPr lang="fr-FR" dirty="0" err="1"/>
              <a:t>bash</a:t>
            </a:r>
            <a:endParaRPr lang="fr-FR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dirty="0"/>
              <a:t>Maîtrisez votre système d’exploitation  grâce au </a:t>
            </a:r>
            <a:r>
              <a:rPr lang="fr-FR" dirty="0" err="1"/>
              <a:t>bash</a:t>
            </a:r>
            <a:endParaRPr lang="fr-FR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dirty="0"/>
              <a:t>Automatisez vos travaux</a:t>
            </a:r>
          </a:p>
          <a:p>
            <a:pPr marL="0" indent="0" algn="just">
              <a:buNone/>
            </a:pPr>
            <a:endParaRPr lang="fr-FR" dirty="0"/>
          </a:p>
          <a:p>
            <a:pPr marL="0" indent="0" algn="just">
              <a:buFont typeface="Wingdings 3" charset="2"/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34A6AE-B96F-4EFD-AEC6-CF17A3138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849" y="2440426"/>
            <a:ext cx="5121209" cy="197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106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93CBC7-750A-534A-1F53-D94CFD017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4) Certification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4A386A-DAA4-F4B1-7FDD-DC4689BC2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2854892"/>
            <a:ext cx="10178322" cy="35935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Certification préparée : Objectif Ipv6 disponible sur FUNMOOC (disponible à l’adresse suivante  </a:t>
            </a:r>
            <a:r>
              <a:rPr lang="fr-FR" dirty="0">
                <a:hlinkClick r:id="rId2"/>
              </a:rPr>
              <a:t>https://lms.fun-mooc.fr/courses/course-v1:MinesTelecom+04012+session07/info</a:t>
            </a:r>
            <a:r>
              <a:rPr lang="fr-FR" dirty="0"/>
              <a:t>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5 Thèmes abordés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Le fonctionnement de l’Internet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Les adresses IPv6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Le Protocoles IPv6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Les mécanismes de gestion d’un réseau IPv6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L’intégration d’IPv6 dans l’Internet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1904445-E7D1-3562-7788-376D467B5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240" y="933488"/>
            <a:ext cx="3035367" cy="159356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E4707E-6F57-9637-D4F8-09F962C596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22" y="1503053"/>
            <a:ext cx="1750242" cy="103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82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Une image contenant texte&#10;&#10;Description générée automatiquement">
            <a:extLst>
              <a:ext uri="{FF2B5EF4-FFF2-40B4-BE49-F238E27FC236}">
                <a16:creationId xmlns:a16="http://schemas.microsoft.com/office/drawing/2014/main" id="{4FB687DF-A350-4173-A069-E754284727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7"/>
          <a:stretch/>
        </p:blipFill>
        <p:spPr>
          <a:xfrm>
            <a:off x="1947672" y="1682496"/>
            <a:ext cx="8594038" cy="411071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1813B43-A0A9-1DF6-BEE4-BAC6CB0F0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5" name="Image 14" descr="Une image contenant texte&#10;&#10;Description générée automatiquement">
            <a:extLst>
              <a:ext uri="{FF2B5EF4-FFF2-40B4-BE49-F238E27FC236}">
                <a16:creationId xmlns:a16="http://schemas.microsoft.com/office/drawing/2014/main" id="{98042F37-F10C-9BC4-F0DF-BA20423A85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9"/>
          <a:stretch/>
        </p:blipFill>
        <p:spPr>
          <a:xfrm>
            <a:off x="1947672" y="1682496"/>
            <a:ext cx="8594039" cy="4110714"/>
          </a:xfrm>
          <a:prstGeom prst="rect">
            <a:avLst/>
          </a:prstGeom>
        </p:spPr>
      </p:pic>
      <p:pic>
        <p:nvPicPr>
          <p:cNvPr id="13" name="Espace réservé du contenu 12">
            <a:extLst>
              <a:ext uri="{FF2B5EF4-FFF2-40B4-BE49-F238E27FC236}">
                <a16:creationId xmlns:a16="http://schemas.microsoft.com/office/drawing/2014/main" id="{E1DE181B-81FD-BA08-C47E-4CA916D45D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9"/>
          <a:stretch/>
        </p:blipFill>
        <p:spPr>
          <a:xfrm>
            <a:off x="1947671" y="1682496"/>
            <a:ext cx="8594039" cy="4110714"/>
          </a:xfrm>
        </p:spPr>
      </p:pic>
    </p:spTree>
    <p:extLst>
      <p:ext uri="{BB962C8B-B14F-4D97-AF65-F5344CB8AC3E}">
        <p14:creationId xmlns:p14="http://schemas.microsoft.com/office/powerpoint/2010/main" val="30436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6207A4-EF17-54C6-75D1-BD37E796E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5) Résultat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FFBFFD-C88E-D20F-28FE-D42F7D010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528" y="1614006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Certification passée : </a:t>
            </a:r>
          </a:p>
          <a:p>
            <a:pPr marL="0" indent="0">
              <a:buNone/>
            </a:pPr>
            <a:r>
              <a:rPr lang="fr-FR" dirty="0"/>
              <a:t>Note finale : 80 % (attestation de suivi disponible à l’adresse suivante : </a:t>
            </a:r>
            <a:r>
              <a:rPr lang="fr-FR" dirty="0">
                <a:hlinkClick r:id="rId2"/>
              </a:rPr>
              <a:t>http://jordan.ulmer.free.fr/Documents/Certifications/attestation-suivi-cours-IPv6.pdf</a:t>
            </a:r>
            <a:r>
              <a:rPr lang="fr-FR" dirty="0"/>
              <a:t>)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F1E63B0-A077-94F2-48AD-63389D581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16" y="3429000"/>
            <a:ext cx="4858428" cy="307224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1D5052-E46D-6631-C07D-D98DF41260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80" y="3608873"/>
            <a:ext cx="7254820" cy="279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14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675E38-ED68-A38A-75CB-31899F88D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974" y="3112702"/>
            <a:ext cx="10178322" cy="1492132"/>
          </a:xfrm>
        </p:spPr>
        <p:txBody>
          <a:bodyPr/>
          <a:lstStyle/>
          <a:p>
            <a:pPr algn="ctr"/>
            <a:r>
              <a:rPr lang="fr-FR" dirty="0"/>
              <a:t>Merci de m’avoir écouté ! </a:t>
            </a:r>
          </a:p>
        </p:txBody>
      </p:sp>
    </p:spTree>
    <p:extLst>
      <p:ext uri="{BB962C8B-B14F-4D97-AF65-F5344CB8AC3E}">
        <p14:creationId xmlns:p14="http://schemas.microsoft.com/office/powerpoint/2010/main" val="7599205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2699</TotalTime>
  <Words>585</Words>
  <Application>Microsoft Office PowerPoint</Application>
  <PresentationFormat>Grand écran</PresentationFormat>
  <Paragraphs>111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Arial</vt:lpstr>
      <vt:lpstr>Century Gothic</vt:lpstr>
      <vt:lpstr>Wingdings</vt:lpstr>
      <vt:lpstr>Wingdings 3</vt:lpstr>
      <vt:lpstr>Ion</vt:lpstr>
      <vt:lpstr>Epreuve EF3</vt:lpstr>
      <vt:lpstr>Sommaire</vt:lpstr>
      <vt:lpstr>1) Analyse de ma formation et de mes compétences  </vt:lpstr>
      <vt:lpstr>2) Mes besoins en formations complémentaires  </vt:lpstr>
      <vt:lpstr>3) Recherche des certifications</vt:lpstr>
      <vt:lpstr>STORMSHIELD CSNA</vt:lpstr>
      <vt:lpstr>CISCO CCNA</vt:lpstr>
      <vt:lpstr>SecNumacadémie</vt:lpstr>
      <vt:lpstr>RGPD</vt:lpstr>
      <vt:lpstr>PIX</vt:lpstr>
      <vt:lpstr>FUN MOOC</vt:lpstr>
      <vt:lpstr>4) Certification </vt:lpstr>
      <vt:lpstr>Présentation PowerPoint</vt:lpstr>
      <vt:lpstr>5) Résultat</vt:lpstr>
      <vt:lpstr>Merci de m’avoir écouté 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ULMER Jordan</dc:creator>
  <cp:lastModifiedBy>julmer4@0670086e.ac-strasbourg.fr</cp:lastModifiedBy>
  <cp:revision>56</cp:revision>
  <dcterms:created xsi:type="dcterms:W3CDTF">2022-05-09T15:09:16Z</dcterms:created>
  <dcterms:modified xsi:type="dcterms:W3CDTF">2022-06-02T08:42:22Z</dcterms:modified>
</cp:coreProperties>
</file>